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4"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7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08736-E57B-4332-AD17-026A2882B6A6}" type="datetimeFigureOut">
              <a:rPr lang="en-IN" smtClean="0"/>
              <a:t>18-07-2022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5EF1C9-D452-48F1-812B-0AFFE26574AF}" type="slidenum">
              <a:rPr lang="en-IN" smtClean="0"/>
              <a:t>‹#›</a:t>
            </a:fld>
            <a:endParaRPr lang="en-IN"/>
          </a:p>
        </p:txBody>
      </p:sp>
    </p:spTree>
    <p:extLst>
      <p:ext uri="{BB962C8B-B14F-4D97-AF65-F5344CB8AC3E}">
        <p14:creationId xmlns:p14="http://schemas.microsoft.com/office/powerpoint/2010/main" val="247852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285EF1C9-D452-48F1-812B-0AFFE26574AF}" type="slidenum">
              <a:rPr lang="en-IN" smtClean="0"/>
              <a:t>1</a:t>
            </a:fld>
            <a:endParaRPr lang="en-IN"/>
          </a:p>
        </p:txBody>
      </p:sp>
    </p:spTree>
    <p:extLst>
      <p:ext uri="{BB962C8B-B14F-4D97-AF65-F5344CB8AC3E}">
        <p14:creationId xmlns:p14="http://schemas.microsoft.com/office/powerpoint/2010/main" val="113372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81476180-B19C-4A6A-8964-EEF74CD1A9E1}" type="datetime1">
              <a:rPr lang="en-US" smtClean="0"/>
              <a:t>7/18/2022</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r>
              <a:rPr lang="en-US" smtClean="0"/>
              <a:t>Department of Chemistry, GC Paonta Sahib</a:t>
            </a:r>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26707832-8002-419F-9131-66BA4C9A934B}" type="datetime1">
              <a:rPr lang="en-US" smtClean="0"/>
              <a:t>7/18/2022</a:t>
            </a:fld>
            <a:endParaRPr lang="en-US"/>
          </a:p>
        </p:txBody>
      </p:sp>
      <p:sp>
        <p:nvSpPr>
          <p:cNvPr id="5" name="Footer Placeholder 4"/>
          <p:cNvSpPr>
            <a:spLocks noGrp="1"/>
          </p:cNvSpPr>
          <p:nvPr>
            <p:ph type="ftr" sz="quarter" idx="11"/>
          </p:nvPr>
        </p:nvSpPr>
        <p:spPr>
          <a:xfrm>
            <a:off x="457200" y="6480969"/>
            <a:ext cx="4260056" cy="300831"/>
          </a:xfrm>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DE7F645E-7FC5-47DC-A13E-A094B5A8A838}" type="datetime1">
              <a:rPr lang="en-US" smtClean="0"/>
              <a:t>7/18/2022</a:t>
            </a:fld>
            <a:endParaRPr lang="en-US"/>
          </a:p>
        </p:txBody>
      </p:sp>
      <p:sp>
        <p:nvSpPr>
          <p:cNvPr id="5" name="Footer Placeholder 4"/>
          <p:cNvSpPr>
            <a:spLocks noGrp="1"/>
          </p:cNvSpPr>
          <p:nvPr>
            <p:ph type="ftr" sz="quarter" idx="11"/>
          </p:nvPr>
        </p:nvSpPr>
        <p:spPr>
          <a:xfrm>
            <a:off x="2619376" y="6480969"/>
            <a:ext cx="4260056" cy="300831"/>
          </a:xfrm>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6F15528-21DE-4FAA-801E-634DDDAF4B2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7F038585-95F9-4357-AFB7-5C77B686DF82}" type="datetime1">
              <a:rPr lang="en-US" smtClean="0"/>
              <a:t>7/18/2022</a:t>
            </a:fld>
            <a:endParaRPr lang="en-US"/>
          </a:p>
        </p:txBody>
      </p:sp>
      <p:sp>
        <p:nvSpPr>
          <p:cNvPr id="6" name="Footer Placeholder 5"/>
          <p:cNvSpPr>
            <a:spLocks noGrp="1"/>
          </p:cNvSpPr>
          <p:nvPr>
            <p:ph type="ftr" sz="quarter" idx="11"/>
          </p:nvPr>
        </p:nvSpPr>
        <p:spPr>
          <a:xfrm>
            <a:off x="457200" y="6480969"/>
            <a:ext cx="4260056" cy="301752"/>
          </a:xfrm>
        </p:spPr>
        <p:txBody>
          <a:body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BB777BC3-9A6A-47C0-B454-0B7AF196AD61}" type="datetime1">
              <a:rPr lang="en-US" smtClean="0"/>
              <a:t>7/18/2022</a:t>
            </a:fld>
            <a:endParaRPr lang="en-US"/>
          </a:p>
        </p:txBody>
      </p:sp>
      <p:sp>
        <p:nvSpPr>
          <p:cNvPr id="8" name="Footer Placeholder 7"/>
          <p:cNvSpPr>
            <a:spLocks noGrp="1"/>
          </p:cNvSpPr>
          <p:nvPr>
            <p:ph type="ftr" sz="quarter" idx="11"/>
          </p:nvPr>
        </p:nvSpPr>
        <p:spPr>
          <a:xfrm>
            <a:off x="457200" y="6480969"/>
            <a:ext cx="4261104" cy="301752"/>
          </a:xfrm>
        </p:spPr>
        <p:txBody>
          <a:bodyPr/>
          <a:lstStyle/>
          <a:p>
            <a:r>
              <a:rPr lang="en-US" smtClean="0"/>
              <a:t>Department of Chemistry, GC Paonta Sahib</a:t>
            </a:r>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3F68796-6C0A-4CDF-B131-6B28899BB3FE}" type="datetime1">
              <a:rPr lang="en-US" smtClean="0"/>
              <a:t>7/18/2022</a:t>
            </a:fld>
            <a:endParaRPr lang="en-US"/>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C5D1D61-5634-46B4-9D9D-79B65E2765D2}" type="datetime1">
              <a:rPr lang="en-US" smtClean="0"/>
              <a:t>7/18/2022</a:t>
            </a:fld>
            <a:endParaRPr lang="en-US"/>
          </a:p>
        </p:txBody>
      </p:sp>
      <p:sp>
        <p:nvSpPr>
          <p:cNvPr id="3" name="Footer Placeholder 2"/>
          <p:cNvSpPr>
            <a:spLocks noGrp="1"/>
          </p:cNvSpPr>
          <p:nvPr>
            <p:ph type="ftr" sz="quarter" idx="11"/>
          </p:nvPr>
        </p:nvSpPr>
        <p:spPr>
          <a:xfrm>
            <a:off x="457200" y="6481890"/>
            <a:ext cx="4260056" cy="300831"/>
          </a:xfrm>
        </p:spPr>
        <p:txBody>
          <a:bodyPr/>
          <a:lstStyle/>
          <a:p>
            <a:r>
              <a:rPr lang="en-US" smtClean="0"/>
              <a:t>Department of Chemistry, GC Paonta Sahib</a:t>
            </a:r>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A199894F-FEA4-48B6-ACEE-A554E35C1C3C}" type="datetime1">
              <a:rPr lang="en-US" smtClean="0"/>
              <a:t>7/18/2022</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81EBED95-0041-44A1-A271-84E61A0EAF40}" type="datetime1">
              <a:rPr lang="en-US" smtClean="0"/>
              <a:t>7/18/2022</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r>
              <a:rPr lang="en-US" smtClean="0"/>
              <a:t>Department of Chemistry, GC Paonta Sahib</a:t>
            </a:r>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87BFA8-E8E8-44BE-A72B-D4664BB8469E}"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9D56AE-2CFF-42C0-B1DC-29963CD24BD0}" type="datetime1">
              <a:rPr lang="en-US" smtClean="0"/>
              <a:t>7/18/2022</a:t>
            </a:fld>
            <a:endParaRPr lang="en-US"/>
          </a:p>
        </p:txBody>
      </p:sp>
      <p:sp>
        <p:nvSpPr>
          <p:cNvPr id="5" name="Footer Placeholder 4"/>
          <p:cNvSpPr>
            <a:spLocks noGrp="1"/>
          </p:cNvSpPr>
          <p:nvPr>
            <p:ph type="ftr" sz="quarter" idx="11"/>
          </p:nvPr>
        </p:nvSpPr>
        <p:spPr/>
        <p:txBody>
          <a:bodyPr/>
          <a:lstStyle/>
          <a:p>
            <a:r>
              <a:rPr lang="en-US" smtClean="0"/>
              <a:t>Department of Chemistry, GC Paonta Sahib</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AD5658B-4D2E-4A28-990C-9B75D3FC4AC6}" type="datetime1">
              <a:rPr lang="en-US" smtClean="0"/>
              <a:t>7/18/2022</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lang="en-US" smtClean="0"/>
              <a:t>Department of Chemistry, GC Paonta Sahib</a:t>
            </a:r>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t>Chapter 4: Fermentation</a:t>
            </a:r>
            <a:endParaRPr lang="en-IN" sz="48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a:t>
            </a:r>
            <a:endParaRPr lang="en-IN" dirty="0"/>
          </a:p>
        </p:txBody>
      </p:sp>
      <p:sp>
        <p:nvSpPr>
          <p:cNvPr id="3" name="Content Placeholder 2"/>
          <p:cNvSpPr>
            <a:spLocks noGrp="1"/>
          </p:cNvSpPr>
          <p:nvPr>
            <p:ph idx="1"/>
          </p:nvPr>
        </p:nvSpPr>
        <p:spPr/>
        <p:txBody>
          <a:bodyPr/>
          <a:lstStyle/>
          <a:p>
            <a:pPr algn="just"/>
            <a:r>
              <a:rPr lang="en-IN" dirty="0" smtClean="0"/>
              <a:t>It is a chemical process by which complex organic molecules such as glucose are broken down into simpler substances by the enzymatic action of bacteria, yeasts or other microorganisms. It can be carried out in 2 ways:</a:t>
            </a:r>
          </a:p>
          <a:p>
            <a:pPr algn="just">
              <a:buFontTx/>
              <a:buChar char="-"/>
            </a:pPr>
            <a:r>
              <a:rPr lang="en-IN" dirty="0" smtClean="0"/>
              <a:t>Aerobic fermentation</a:t>
            </a:r>
          </a:p>
          <a:p>
            <a:pPr algn="just">
              <a:buFontTx/>
              <a:buChar char="-"/>
            </a:pPr>
            <a:r>
              <a:rPr lang="en-IN" dirty="0" smtClean="0"/>
              <a:t>Anaerobic fermentation </a:t>
            </a:r>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 </a:t>
            </a:r>
            <a:r>
              <a:rPr lang="en-US" dirty="0" err="1" smtClean="0"/>
              <a:t>favourable</a:t>
            </a:r>
            <a:r>
              <a:rPr lang="en-US" dirty="0" smtClean="0"/>
              <a:t> for fermentation</a:t>
            </a:r>
            <a:endParaRPr lang="en-IN" dirty="0"/>
          </a:p>
        </p:txBody>
      </p:sp>
      <p:sp>
        <p:nvSpPr>
          <p:cNvPr id="3" name="Content Placeholder 2"/>
          <p:cNvSpPr>
            <a:spLocks noGrp="1"/>
          </p:cNvSpPr>
          <p:nvPr>
            <p:ph idx="1"/>
          </p:nvPr>
        </p:nvSpPr>
        <p:spPr/>
        <p:txBody>
          <a:bodyPr/>
          <a:lstStyle/>
          <a:p>
            <a:r>
              <a:rPr lang="en-US" dirty="0" smtClean="0"/>
              <a:t>Temperature</a:t>
            </a:r>
          </a:p>
          <a:p>
            <a:r>
              <a:rPr lang="en-US" dirty="0" smtClean="0"/>
              <a:t>Aeration</a:t>
            </a:r>
          </a:p>
          <a:p>
            <a:r>
              <a:rPr lang="en-US" dirty="0" smtClean="0"/>
              <a:t>pH conditions</a:t>
            </a:r>
          </a:p>
          <a:p>
            <a:r>
              <a:rPr lang="en-US" dirty="0" smtClean="0"/>
              <a:t>Concentration</a:t>
            </a:r>
          </a:p>
          <a:p>
            <a:r>
              <a:rPr lang="en-US" dirty="0" smtClean="0"/>
              <a:t>Presence of other substances</a:t>
            </a:r>
          </a:p>
          <a:p>
            <a:r>
              <a:rPr lang="en-US" dirty="0" smtClean="0"/>
              <a:t>Absence of preservatives</a:t>
            </a:r>
          </a:p>
          <a:p>
            <a:endParaRPr lang="en-IN" dirty="0"/>
          </a:p>
        </p:txBody>
      </p:sp>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Production of some commercially important compounds</a:t>
            </a:r>
            <a:endParaRPr lang="en-IN" dirty="0"/>
          </a:p>
        </p:txBody>
      </p:sp>
      <p:sp>
        <p:nvSpPr>
          <p:cNvPr id="3" name="Content Placeholder 2"/>
          <p:cNvSpPr>
            <a:spLocks noGrp="1"/>
          </p:cNvSpPr>
          <p:nvPr>
            <p:ph idx="1"/>
          </p:nvPr>
        </p:nvSpPr>
        <p:spPr/>
        <p:txBody>
          <a:bodyPr/>
          <a:lstStyle/>
          <a:p>
            <a:r>
              <a:rPr lang="en-US" dirty="0" smtClean="0"/>
              <a:t>Ethyl Alcohol (from molasses)</a:t>
            </a:r>
          </a:p>
          <a:p>
            <a:pPr>
              <a:buNone/>
            </a:pPr>
            <a:endParaRPr lang="en-IN" dirty="0"/>
          </a:p>
        </p:txBody>
      </p:sp>
      <p:pic>
        <p:nvPicPr>
          <p:cNvPr id="1026" name="Picture 2" descr="D:\Pooja GC Paonta\B.Sc\B.Sc. Notes\Alcohols.jpg"/>
          <p:cNvPicPr>
            <a:picLocks noChangeAspect="1" noChangeArrowheads="1"/>
          </p:cNvPicPr>
          <p:nvPr/>
        </p:nvPicPr>
        <p:blipFill>
          <a:blip r:embed="rId2" cstate="print"/>
          <a:srcRect/>
          <a:stretch>
            <a:fillRect/>
          </a:stretch>
        </p:blipFill>
        <p:spPr bwMode="auto">
          <a:xfrm>
            <a:off x="1143001" y="2667000"/>
            <a:ext cx="7162800" cy="2496375"/>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a:t>
            </a:r>
            <a:endParaRPr lang="en-IN" dirty="0"/>
          </a:p>
        </p:txBody>
      </p:sp>
      <p:pic>
        <p:nvPicPr>
          <p:cNvPr id="2050" name="Picture 2" descr="D:\Pooja GC Paonta\B.Sc\B.Sc. Notes\images.png"/>
          <p:cNvPicPr>
            <a:picLocks noGrp="1" noChangeAspect="1" noChangeArrowheads="1"/>
          </p:cNvPicPr>
          <p:nvPr>
            <p:ph idx="1"/>
          </p:nvPr>
        </p:nvPicPr>
        <p:blipFill>
          <a:blip r:embed="rId2" cstate="print"/>
          <a:srcRect/>
          <a:stretch>
            <a:fillRect/>
          </a:stretch>
        </p:blipFill>
        <p:spPr bwMode="auto">
          <a:xfrm>
            <a:off x="1671711" y="1447800"/>
            <a:ext cx="5948289" cy="4495800"/>
          </a:xfrm>
          <a:prstGeom prst="rect">
            <a:avLst/>
          </a:prstGeom>
          <a:noFill/>
        </p:spPr>
      </p:pic>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Pooja GC Paonta\B.Sc\B.Sc. Notes\flow-chart-of-citric-acid-production-e1596212887244.jpg"/>
          <p:cNvPicPr>
            <a:picLocks noGrp="1" noChangeAspect="1" noChangeArrowheads="1"/>
          </p:cNvPicPr>
          <p:nvPr>
            <p:ph idx="1"/>
          </p:nvPr>
        </p:nvPicPr>
        <p:blipFill>
          <a:blip r:embed="rId2" cstate="print"/>
          <a:srcRect/>
          <a:stretch>
            <a:fillRect/>
          </a:stretch>
        </p:blipFill>
        <p:spPr bwMode="auto">
          <a:xfrm>
            <a:off x="2133600" y="1752600"/>
            <a:ext cx="5380383" cy="4267200"/>
          </a:xfrm>
          <a:prstGeom prst="rect">
            <a:avLst/>
          </a:prstGeom>
          <a:noFill/>
        </p:spPr>
      </p:pic>
      <p:sp>
        <p:nvSpPr>
          <p:cNvPr id="5" name="Rectangle 4"/>
          <p:cNvSpPr/>
          <p:nvPr/>
        </p:nvSpPr>
        <p:spPr>
          <a:xfrm>
            <a:off x="838200" y="685800"/>
            <a:ext cx="7620000" cy="646331"/>
          </a:xfrm>
          <a:prstGeom prst="rect">
            <a:avLst/>
          </a:prstGeom>
        </p:spPr>
        <p:txBody>
          <a:bodyPr wrap="square">
            <a:spAutoFit/>
          </a:bodyPr>
          <a:lstStyle/>
          <a:p>
            <a:r>
              <a:rPr lang="en-US" sz="3600" dirty="0" smtClean="0"/>
              <a:t>Citric Acid (from </a:t>
            </a:r>
            <a:r>
              <a:rPr lang="en-US" sz="3600" dirty="0" err="1" smtClean="0"/>
              <a:t>aspergillus</a:t>
            </a:r>
            <a:r>
              <a:rPr lang="en-US" sz="3600" dirty="0" smtClean="0"/>
              <a:t> </a:t>
            </a:r>
            <a:r>
              <a:rPr lang="en-US" sz="3600" dirty="0" err="1" smtClean="0"/>
              <a:t>niger</a:t>
            </a:r>
            <a:r>
              <a:rPr lang="en-US" sz="3600" dirty="0" smtClean="0"/>
              <a:t>)</a:t>
            </a:r>
            <a:endParaRPr lang="en-IN" dirty="0"/>
          </a:p>
        </p:txBody>
      </p:sp>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Antibiotics</a:t>
            </a:r>
            <a:endParaRPr lang="en-IN" dirty="0"/>
          </a:p>
        </p:txBody>
      </p:sp>
      <p:sp>
        <p:nvSpPr>
          <p:cNvPr id="3" name="Content Placeholder 2"/>
          <p:cNvSpPr>
            <a:spLocks noGrp="1"/>
          </p:cNvSpPr>
          <p:nvPr>
            <p:ph idx="1"/>
          </p:nvPr>
        </p:nvSpPr>
        <p:spPr>
          <a:xfrm>
            <a:off x="457200" y="1295400"/>
            <a:ext cx="8229600" cy="4572000"/>
          </a:xfrm>
        </p:spPr>
        <p:txBody>
          <a:bodyPr/>
          <a:lstStyle/>
          <a:p>
            <a:r>
              <a:rPr lang="en-US" dirty="0" smtClean="0"/>
              <a:t>Penicillin</a:t>
            </a:r>
            <a:endParaRPr lang="en-IN" dirty="0"/>
          </a:p>
        </p:txBody>
      </p:sp>
      <p:pic>
        <p:nvPicPr>
          <p:cNvPr id="4098" name="Picture 2" descr="D:\Pooja GC Paonta\B.Sc\B.Sc. Notes\exhibition-penicillium-lg.jpg"/>
          <p:cNvPicPr>
            <a:picLocks noChangeAspect="1" noChangeArrowheads="1"/>
          </p:cNvPicPr>
          <p:nvPr/>
        </p:nvPicPr>
        <p:blipFill>
          <a:blip r:embed="rId2" cstate="print"/>
          <a:srcRect/>
          <a:stretch>
            <a:fillRect/>
          </a:stretch>
        </p:blipFill>
        <p:spPr bwMode="auto">
          <a:xfrm>
            <a:off x="1524000" y="1998099"/>
            <a:ext cx="6410324" cy="4555101"/>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Vitamins</a:t>
            </a:r>
            <a:endParaRPr lang="en-IN" dirty="0"/>
          </a:p>
        </p:txBody>
      </p:sp>
      <p:sp>
        <p:nvSpPr>
          <p:cNvPr id="3" name="Content Placeholder 2"/>
          <p:cNvSpPr>
            <a:spLocks noGrp="1"/>
          </p:cNvSpPr>
          <p:nvPr>
            <p:ph idx="1"/>
          </p:nvPr>
        </p:nvSpPr>
        <p:spPr/>
        <p:txBody>
          <a:bodyPr/>
          <a:lstStyle/>
          <a:p>
            <a:r>
              <a:rPr lang="en-US" dirty="0" smtClean="0"/>
              <a:t>Vitamin B</a:t>
            </a:r>
            <a:r>
              <a:rPr lang="en-US" baseline="-25000" dirty="0" smtClean="0"/>
              <a:t>2</a:t>
            </a:r>
            <a:r>
              <a:rPr lang="en-US" dirty="0" smtClean="0"/>
              <a:t> (Riboflavin)</a:t>
            </a:r>
            <a:endParaRPr lang="en-IN" baseline="-25000" dirty="0"/>
          </a:p>
        </p:txBody>
      </p:sp>
      <p:pic>
        <p:nvPicPr>
          <p:cNvPr id="6146" name="Picture 2" descr="D:\Pooja GC Paonta\B.Sc\B.Sc. Notes\ribo.jpg"/>
          <p:cNvPicPr>
            <a:picLocks noChangeAspect="1" noChangeArrowheads="1"/>
          </p:cNvPicPr>
          <p:nvPr/>
        </p:nvPicPr>
        <p:blipFill>
          <a:blip r:embed="rId2" cstate="print"/>
          <a:srcRect/>
          <a:stretch>
            <a:fillRect/>
          </a:stretch>
        </p:blipFill>
        <p:spPr bwMode="auto">
          <a:xfrm>
            <a:off x="1981200" y="2819400"/>
            <a:ext cx="4573587" cy="3052763"/>
          </a:xfrm>
          <a:prstGeom prst="rect">
            <a:avLst/>
          </a:prstGeom>
          <a:noFill/>
        </p:spPr>
      </p:pic>
      <p:sp>
        <p:nvSpPr>
          <p:cNvPr id="4" name="Footer Placeholder 3"/>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72000"/>
          </a:xfrm>
        </p:spPr>
        <p:txBody>
          <a:bodyPr/>
          <a:lstStyle/>
          <a:p>
            <a:r>
              <a:rPr lang="en-US" dirty="0" smtClean="0"/>
              <a:t>Vitamin C</a:t>
            </a:r>
            <a:endParaRPr lang="en-IN" dirty="0"/>
          </a:p>
        </p:txBody>
      </p:sp>
      <p:pic>
        <p:nvPicPr>
          <p:cNvPr id="5123" name="Picture 3" descr="D:\Pooja GC Paonta\B.Sc\B.Sc. Notes\download.png"/>
          <p:cNvPicPr>
            <a:picLocks noChangeAspect="1" noChangeArrowheads="1"/>
          </p:cNvPicPr>
          <p:nvPr/>
        </p:nvPicPr>
        <p:blipFill>
          <a:blip r:embed="rId2" cstate="print"/>
          <a:srcRect/>
          <a:stretch>
            <a:fillRect/>
          </a:stretch>
        </p:blipFill>
        <p:spPr bwMode="auto">
          <a:xfrm>
            <a:off x="990600" y="1295400"/>
            <a:ext cx="7331056" cy="4343400"/>
          </a:xfrm>
          <a:prstGeom prst="rect">
            <a:avLst/>
          </a:prstGeom>
          <a:noFill/>
        </p:spPr>
      </p:pic>
      <p:sp>
        <p:nvSpPr>
          <p:cNvPr id="2" name="Footer Placeholder 1"/>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399032"/>
          </a:xfrm>
        </p:spPr>
        <p:txBody>
          <a:bodyPr>
            <a:normAutofit/>
          </a:bodyPr>
          <a:lstStyle/>
          <a:p>
            <a:r>
              <a:rPr lang="en-US" sz="6600" dirty="0" smtClean="0"/>
              <a:t>Thank You</a:t>
            </a:r>
            <a:endParaRPr lang="en-IN" sz="6600" dirty="0"/>
          </a:p>
        </p:txBody>
      </p:sp>
      <p:sp>
        <p:nvSpPr>
          <p:cNvPr id="3" name="Footer Placeholder 2"/>
          <p:cNvSpPr>
            <a:spLocks noGrp="1"/>
          </p:cNvSpPr>
          <p:nvPr>
            <p:ph type="ftr" sz="quarter" idx="11"/>
          </p:nvPr>
        </p:nvSpPr>
        <p:spPr/>
        <p:txBody>
          <a:bodyPr/>
          <a:lstStyle/>
          <a:p>
            <a:r>
              <a:rPr lang="en-US" smtClean="0"/>
              <a:t>Department of Chemistry, GC Paonta Sahib</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0</TotalTime>
  <Words>168</Words>
  <Application>Microsoft Office PowerPoint</Application>
  <PresentationFormat>On-screen Show (4:3)</PresentationFormat>
  <Paragraphs>33</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Century Gothic</vt:lpstr>
      <vt:lpstr>Verdana</vt:lpstr>
      <vt:lpstr>Wingdings 2</vt:lpstr>
      <vt:lpstr>Verve</vt:lpstr>
      <vt:lpstr>Chapter 4: Fermentation</vt:lpstr>
      <vt:lpstr>Fermentation</vt:lpstr>
      <vt:lpstr>Conditions favourable for fermentation</vt:lpstr>
      <vt:lpstr>Production of some commercially important compounds</vt:lpstr>
      <vt:lpstr>Process </vt:lpstr>
      <vt:lpstr>PowerPoint Presentation</vt:lpstr>
      <vt:lpstr>Antibiotics</vt:lpstr>
      <vt:lpstr>Vitamins</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Fermentation</dc:title>
  <dc:creator>admin</dc:creator>
  <cp:lastModifiedBy>chemistry</cp:lastModifiedBy>
  <cp:revision>2</cp:revision>
  <dcterms:created xsi:type="dcterms:W3CDTF">2006-08-16T00:00:00Z</dcterms:created>
  <dcterms:modified xsi:type="dcterms:W3CDTF">2022-07-18T05:23:47Z</dcterms:modified>
</cp:coreProperties>
</file>